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4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60" r:id="rId6"/>
    <p:sldId id="272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3" r:id="rId17"/>
    <p:sldId id="270" r:id="rId18"/>
    <p:sldId id="274" r:id="rId19"/>
    <p:sldId id="275" r:id="rId20"/>
    <p:sldId id="271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7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2766A6-2E9D-4024-8127-F28D60A89073}" type="datetimeFigureOut">
              <a:rPr lang="en-US" smtClean="0"/>
              <a:t>10/31/2009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96AB53-4EFD-48EC-A903-6E4A51E92E1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96AB53-4EFD-48EC-A903-6E4A51E92E19}" type="slidenum">
              <a:rPr lang="en-US" smtClean="0"/>
              <a:t>18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D4B440-E1B5-48C9-B0F2-88CA53DE2522}" type="datetimeFigureOut">
              <a:rPr lang="en-US" smtClean="0"/>
              <a:t>10/31/2009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F79A6B-95D0-472B-B520-3DCDB01999D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D4B440-E1B5-48C9-B0F2-88CA53DE2522}" type="datetimeFigureOut">
              <a:rPr lang="en-US" smtClean="0"/>
              <a:t>10/31/2009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F79A6B-95D0-472B-B520-3DCDB01999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D4B440-E1B5-48C9-B0F2-88CA53DE2522}" type="datetimeFigureOut">
              <a:rPr lang="en-US" smtClean="0"/>
              <a:t>10/31/2009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F79A6B-95D0-472B-B520-3DCDB01999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D4B440-E1B5-48C9-B0F2-88CA53DE2522}" type="datetimeFigureOut">
              <a:rPr lang="en-US" smtClean="0"/>
              <a:t>10/31/2009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F79A6B-95D0-472B-B520-3DCDB01999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D4B440-E1B5-48C9-B0F2-88CA53DE2522}" type="datetimeFigureOut">
              <a:rPr lang="en-US" smtClean="0"/>
              <a:t>10/31/2009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F79A6B-95D0-472B-B520-3DCDB01999D0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D4B440-E1B5-48C9-B0F2-88CA53DE2522}" type="datetimeFigureOut">
              <a:rPr lang="en-US" smtClean="0"/>
              <a:t>10/31/2009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F79A6B-95D0-472B-B520-3DCDB01999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D4B440-E1B5-48C9-B0F2-88CA53DE2522}" type="datetimeFigureOut">
              <a:rPr lang="en-US" smtClean="0"/>
              <a:t>10/31/2009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F79A6B-95D0-472B-B520-3DCDB01999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D4B440-E1B5-48C9-B0F2-88CA53DE2522}" type="datetimeFigureOut">
              <a:rPr lang="en-US" smtClean="0"/>
              <a:t>10/31/2009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F79A6B-95D0-472B-B520-3DCDB01999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D4B440-E1B5-48C9-B0F2-88CA53DE2522}" type="datetimeFigureOut">
              <a:rPr lang="en-US" smtClean="0"/>
              <a:t>10/31/2009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F79A6B-95D0-472B-B520-3DCDB01999D0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D4B440-E1B5-48C9-B0F2-88CA53DE2522}" type="datetimeFigureOut">
              <a:rPr lang="en-US" smtClean="0"/>
              <a:t>10/31/2009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F79A6B-95D0-472B-B520-3DCDB01999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D4B440-E1B5-48C9-B0F2-88CA53DE2522}" type="datetimeFigureOut">
              <a:rPr lang="en-US" smtClean="0"/>
              <a:t>10/31/2009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F79A6B-95D0-472B-B520-3DCDB01999D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4FD4B440-E1B5-48C9-B0F2-88CA53DE2522}" type="datetimeFigureOut">
              <a:rPr lang="en-US" smtClean="0"/>
              <a:t>10/31/2009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48F79A6B-95D0-472B-B520-3DCDB01999D0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hugin.com/developer/tutorials/OOBN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219200"/>
            <a:ext cx="7406640" cy="1472184"/>
          </a:xfrm>
        </p:spPr>
        <p:txBody>
          <a:bodyPr>
            <a:normAutofit/>
          </a:bodyPr>
          <a:lstStyle/>
          <a:p>
            <a:r>
              <a:rPr lang="en-US" dirty="0" smtClean="0"/>
              <a:t>Object- Oriented Bayesian Networks : An Overview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3429000"/>
            <a:ext cx="7406640" cy="17526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Presented By: Asma </a:t>
            </a:r>
            <a:r>
              <a:rPr lang="en-US" dirty="0" err="1" smtClean="0"/>
              <a:t>Sanam</a:t>
            </a:r>
            <a:r>
              <a:rPr lang="en-US" dirty="0" smtClean="0"/>
              <a:t> </a:t>
            </a:r>
            <a:r>
              <a:rPr lang="en-US" dirty="0" err="1" smtClean="0"/>
              <a:t>Larik</a:t>
            </a:r>
            <a:endParaRPr lang="en-US" dirty="0" smtClean="0"/>
          </a:p>
          <a:p>
            <a:pPr algn="ctr"/>
            <a:r>
              <a:rPr lang="en-US" dirty="0" smtClean="0"/>
              <a:t>Course: Probabilistic Reasoning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1219200"/>
            <a:ext cx="46482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143000" y="5943600"/>
            <a:ext cx="7696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Reference :</a:t>
            </a:r>
            <a:r>
              <a:rPr lang="en-US" dirty="0"/>
              <a:t> </a:t>
            </a:r>
            <a:r>
              <a:rPr lang="en-US" dirty="0" err="1"/>
              <a:t>F.V.Jensen</a:t>
            </a:r>
            <a:r>
              <a:rPr lang="en-US" dirty="0"/>
              <a:t> , </a:t>
            </a:r>
            <a:r>
              <a:rPr lang="en-US" dirty="0" err="1"/>
              <a:t>T.D.Nelson</a:t>
            </a:r>
            <a:r>
              <a:rPr lang="en-US" dirty="0"/>
              <a:t> “Bayesian Networks and Decision Graphs </a:t>
            </a:r>
            <a:r>
              <a:rPr lang="en-US" dirty="0" smtClean="0"/>
              <a:t>”, vol</a:t>
            </a:r>
            <a:r>
              <a:rPr lang="en-US" dirty="0"/>
              <a:t>. 2, Springer 2007</a:t>
            </a:r>
          </a:p>
        </p:txBody>
      </p:sp>
      <p:pic>
        <p:nvPicPr>
          <p:cNvPr id="6" name="Picture 5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9800" y="1752600"/>
            <a:ext cx="15240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600" y="1371600"/>
            <a:ext cx="41148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09674" y="1676400"/>
            <a:ext cx="3734326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OOBN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An OOBN models a domain with hierarchical structure &amp; redundancy </a:t>
            </a:r>
          </a:p>
          <a:p>
            <a:endParaRPr lang="en-US" b="1" dirty="0" smtClean="0"/>
          </a:p>
          <a:p>
            <a:r>
              <a:rPr lang="en-US" b="1" dirty="0" smtClean="0"/>
              <a:t>An OOBN consists of a set of objects: </a:t>
            </a:r>
          </a:p>
          <a:p>
            <a:pPr lvl="1"/>
            <a:r>
              <a:rPr lang="en-US" dirty="0" smtClean="0"/>
              <a:t>simple objects: random variables </a:t>
            </a:r>
          </a:p>
          <a:p>
            <a:pPr lvl="1"/>
            <a:r>
              <a:rPr lang="en-US" dirty="0" smtClean="0"/>
              <a:t>complex objects :have attributes which are enclosed objects.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 Object Interaction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Related objects can influence each other via imports and exports.</a:t>
            </a:r>
          </a:p>
          <a:p>
            <a:r>
              <a:rPr lang="en-US" b="1" dirty="0" smtClean="0"/>
              <a:t>X imports A from Y =&gt; </a:t>
            </a:r>
          </a:p>
          <a:p>
            <a:pPr lvl="1"/>
            <a:r>
              <a:rPr lang="en-US" dirty="0" smtClean="0"/>
              <a:t>value of X can depend on the value of A. </a:t>
            </a:r>
          </a:p>
          <a:p>
            <a:pPr lvl="1"/>
            <a:r>
              <a:rPr lang="en-US" dirty="0" smtClean="0"/>
              <a:t>objects related to X can import A from X. 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Imports and Exports / Inputs and Output Variables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752600"/>
            <a:ext cx="7498080" cy="4495800"/>
          </a:xfrm>
        </p:spPr>
        <p:txBody>
          <a:bodyPr>
            <a:normAutofit fontScale="77500" lnSpcReduction="20000"/>
          </a:bodyPr>
          <a:lstStyle/>
          <a:p>
            <a:r>
              <a:rPr lang="en-US" b="1" dirty="0" smtClean="0"/>
              <a:t>Value of object depends probabilistically on the value of its imports</a:t>
            </a:r>
          </a:p>
          <a:p>
            <a:pPr>
              <a:buNone/>
            </a:pPr>
            <a:endParaRPr lang="en-US" b="1" dirty="0" smtClean="0"/>
          </a:p>
          <a:p>
            <a:r>
              <a:rPr lang="en-US" b="1" dirty="0" smtClean="0"/>
              <a:t>A simple object is associated with a conditional probability table</a:t>
            </a:r>
          </a:p>
          <a:p>
            <a:pPr lvl="1"/>
            <a:r>
              <a:rPr lang="en-US" dirty="0" smtClean="0"/>
              <a:t>distribution over its values given values for its imports.</a:t>
            </a:r>
          </a:p>
          <a:p>
            <a:pPr lvl="1"/>
            <a:endParaRPr lang="en-US" dirty="0"/>
          </a:p>
          <a:p>
            <a:r>
              <a:rPr lang="en-US" b="1" dirty="0" smtClean="0"/>
              <a:t>The value of a complex object X is composed of the values for its attributes</a:t>
            </a:r>
          </a:p>
          <a:p>
            <a:endParaRPr lang="en-US" b="1" dirty="0" smtClean="0"/>
          </a:p>
          <a:p>
            <a:r>
              <a:rPr lang="en-US" b="1" dirty="0" smtClean="0"/>
              <a:t>Its probabilistic model is defined recursively from the models of its attributes</a:t>
            </a:r>
          </a:p>
          <a:p>
            <a:pPr>
              <a:buNone/>
            </a:pPr>
            <a:endParaRPr lang="en-US" b="1" dirty="0" smtClean="0"/>
          </a:p>
          <a:p>
            <a:endParaRPr lang="en-US" b="1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Semantics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Theorem: The probabilistic model for an object X defines a conditional probability distribution</a:t>
            </a:r>
          </a:p>
          <a:p>
            <a:endParaRPr lang="en-US" b="1" dirty="0"/>
          </a:p>
          <a:p>
            <a:r>
              <a:rPr lang="en-US" sz="2800" b="1" dirty="0" smtClean="0"/>
              <a:t>P( value of X | imports into X from enclosing object)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868362"/>
          </a:xfrm>
        </p:spPr>
        <p:txBody>
          <a:bodyPr/>
          <a:lstStyle/>
          <a:p>
            <a:r>
              <a:rPr lang="en-US" dirty="0" smtClean="0"/>
              <a:t>Old Mac Donald Case Study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09800" y="1219200"/>
            <a:ext cx="54102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600200" y="5257800"/>
            <a:ext cx="7239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Reference: O</a:t>
            </a:r>
            <a:r>
              <a:rPr lang="en-US" dirty="0"/>
              <a:t>. </a:t>
            </a:r>
            <a:r>
              <a:rPr lang="en-US" dirty="0" err="1"/>
              <a:t>Bangsø</a:t>
            </a:r>
            <a:r>
              <a:rPr lang="en-US" dirty="0"/>
              <a:t> and P.-H. </a:t>
            </a:r>
            <a:r>
              <a:rPr lang="en-US" dirty="0" err="1"/>
              <a:t>Wuillemin</a:t>
            </a:r>
            <a:r>
              <a:rPr lang="en-US" dirty="0"/>
              <a:t>. “Top-down construction and repetitive structures representation in Bayesian networks”. Proceedings of the 13th International Florida Artificial </a:t>
            </a:r>
            <a:r>
              <a:rPr lang="en-US" dirty="0" err="1"/>
              <a:t>Intelligene</a:t>
            </a:r>
            <a:r>
              <a:rPr lang="en-US" dirty="0"/>
              <a:t> Research Society Conference (FLAIRS-2000), pp. 282–286, AAAI Press, 2000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 Classing and Inheritance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a class C’ should be a subclass of C it should hold</a:t>
            </a:r>
          </a:p>
          <a:p>
            <a:pPr lvl="1"/>
            <a:r>
              <a:rPr lang="en-US" dirty="0" smtClean="0"/>
              <a:t> </a:t>
            </a:r>
            <a:r>
              <a:rPr lang="en-US" dirty="0" smtClean="0"/>
              <a:t>the set of input variables for C is a subset of input variables for C’</a:t>
            </a:r>
          </a:p>
          <a:p>
            <a:pPr lvl="1"/>
            <a:r>
              <a:rPr lang="en-US" dirty="0" smtClean="0"/>
              <a:t> </a:t>
            </a:r>
            <a:r>
              <a:rPr lang="en-US" dirty="0" smtClean="0"/>
              <a:t> the set of output variables for C is a subset of output variables for C’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66801" y="990600"/>
            <a:ext cx="6338888" cy="3200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600200" y="5257800"/>
            <a:ext cx="7239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Reference: </a:t>
            </a:r>
            <a:r>
              <a:rPr lang="en-US" dirty="0" err="1" smtClean="0"/>
              <a:t>F.V.Jensen</a:t>
            </a:r>
            <a:r>
              <a:rPr lang="en-US" dirty="0" smtClean="0"/>
              <a:t> </a:t>
            </a:r>
            <a:r>
              <a:rPr lang="en-US" dirty="0"/>
              <a:t>, </a:t>
            </a:r>
            <a:r>
              <a:rPr lang="en-US" dirty="0" err="1"/>
              <a:t>T.D.Nelson</a:t>
            </a:r>
            <a:r>
              <a:rPr lang="en-US" dirty="0"/>
              <a:t> “Bayesian Networks and Decision Graphs </a:t>
            </a:r>
            <a:r>
              <a:rPr lang="en-US" dirty="0" smtClean="0"/>
              <a:t>” ,vol</a:t>
            </a:r>
            <a:r>
              <a:rPr lang="en-US" dirty="0"/>
              <a:t>. 2, Springer 2007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95374" y="1295400"/>
            <a:ext cx="7439025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Limitations of BN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Standard BN representation makes it hard to </a:t>
            </a:r>
          </a:p>
          <a:p>
            <a:pPr lvl="1"/>
            <a:r>
              <a:rPr lang="en-US" dirty="0" smtClean="0"/>
              <a:t>construct </a:t>
            </a:r>
          </a:p>
          <a:p>
            <a:pPr lvl="1"/>
            <a:r>
              <a:rPr lang="en-US" dirty="0" smtClean="0"/>
              <a:t>update </a:t>
            </a:r>
          </a:p>
          <a:p>
            <a:pPr lvl="1"/>
            <a:r>
              <a:rPr lang="en-US" dirty="0" smtClean="0"/>
              <a:t>reuse </a:t>
            </a:r>
          </a:p>
          <a:p>
            <a:pPr lvl="1"/>
            <a:r>
              <a:rPr lang="en-US" dirty="0" smtClean="0"/>
              <a:t>learn </a:t>
            </a:r>
          </a:p>
          <a:p>
            <a:pPr lvl="1"/>
            <a:r>
              <a:rPr lang="en-US" dirty="0" smtClean="0"/>
              <a:t>reason with </a:t>
            </a:r>
          </a:p>
          <a:p>
            <a:pPr>
              <a:buNone/>
            </a:pPr>
            <a:r>
              <a:rPr lang="en-US" dirty="0" smtClean="0"/>
              <a:t> complex models.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OOBN Inference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00201"/>
            <a:ext cx="7696200" cy="1752600"/>
          </a:xfrm>
        </p:spPr>
        <p:txBody>
          <a:bodyPr>
            <a:normAutofit fontScale="92500"/>
          </a:bodyPr>
          <a:lstStyle/>
          <a:p>
            <a:r>
              <a:rPr lang="en-US" b="1" dirty="0" smtClean="0"/>
              <a:t>The OOBN representation allows us to easily construct large complex models</a:t>
            </a:r>
          </a:p>
          <a:p>
            <a:r>
              <a:rPr lang="en-US" b="1" dirty="0" smtClean="0"/>
              <a:t>Can we do inference in these models?</a:t>
            </a:r>
          </a:p>
          <a:p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3581400"/>
            <a:ext cx="67056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1066800" y="5334000"/>
            <a:ext cx="7772400" cy="106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BN constructed very large… efficient inference?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Approaches to </a:t>
            </a:r>
            <a:r>
              <a:rPr lang="en-US" dirty="0" err="1" smtClean="0"/>
              <a:t>Inferencing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en-US" dirty="0" smtClean="0"/>
          </a:p>
          <a:p>
            <a:r>
              <a:rPr lang="en-US" dirty="0" smtClean="0"/>
              <a:t>Convert to normal BN and use standard inference techniques</a:t>
            </a:r>
          </a:p>
          <a:p>
            <a:endParaRPr lang="en-US" dirty="0" smtClean="0"/>
          </a:p>
          <a:p>
            <a:r>
              <a:rPr lang="en-US" dirty="0" smtClean="0"/>
              <a:t>Convert OOBN to MSBN and apply MSBN inference approach</a:t>
            </a:r>
          </a:p>
          <a:p>
            <a:endParaRPr lang="en-US" dirty="0" smtClean="0"/>
          </a:p>
          <a:p>
            <a:r>
              <a:rPr lang="en-US" dirty="0" smtClean="0"/>
              <a:t>By exploiting the modularity we can obtain good results </a:t>
            </a:r>
          </a:p>
          <a:p>
            <a:endParaRPr lang="en-US" dirty="0" smtClean="0"/>
          </a:p>
          <a:p>
            <a:r>
              <a:rPr lang="en-US" dirty="0" smtClean="0"/>
              <a:t>Algorithms are being developed in this area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essence, where Bayesian networks contain </a:t>
            </a:r>
            <a:r>
              <a:rPr lang="en-US" dirty="0" smtClean="0"/>
              <a:t>two types </a:t>
            </a:r>
            <a:r>
              <a:rPr lang="en-US" dirty="0" smtClean="0"/>
              <a:t>of </a:t>
            </a:r>
            <a:r>
              <a:rPr lang="en-US" dirty="0" smtClean="0"/>
              <a:t>knowledge relevance </a:t>
            </a:r>
            <a:r>
              <a:rPr lang="en-US" dirty="0" smtClean="0"/>
              <a:t>relationships and </a:t>
            </a:r>
            <a:r>
              <a:rPr lang="en-US" dirty="0" smtClean="0"/>
              <a:t>conditional probabilities OOBNs </a:t>
            </a:r>
            <a:r>
              <a:rPr lang="en-US" dirty="0" smtClean="0"/>
              <a:t>contain a third type of </a:t>
            </a:r>
            <a:r>
              <a:rPr lang="en-US" dirty="0" smtClean="0"/>
              <a:t>knowledge organizational </a:t>
            </a:r>
            <a:r>
              <a:rPr lang="en-US" dirty="0" smtClean="0"/>
              <a:t>structure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They can model static situations but cannot model situations where instances are changing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219200"/>
            <a:ext cx="7498080" cy="5029200"/>
          </a:xfrm>
        </p:spPr>
        <p:txBody>
          <a:bodyPr>
            <a:normAutofit fontScale="40000" lnSpcReduction="20000"/>
          </a:bodyPr>
          <a:lstStyle/>
          <a:p>
            <a:pPr lvl="0"/>
            <a:r>
              <a:rPr lang="en-US" dirty="0" err="1" smtClean="0"/>
              <a:t>D.Koller</a:t>
            </a:r>
            <a:r>
              <a:rPr lang="en-US" dirty="0" smtClean="0"/>
              <a:t> and </a:t>
            </a:r>
            <a:r>
              <a:rPr lang="en-US" dirty="0" err="1" smtClean="0"/>
              <a:t>A.Pfeffer</a:t>
            </a:r>
            <a:r>
              <a:rPr lang="en-US" dirty="0" smtClean="0"/>
              <a:t>. “Object Oriented Bayesian Networks” .</a:t>
            </a:r>
            <a:r>
              <a:rPr lang="en-US" i="1" dirty="0" smtClean="0"/>
              <a:t>Proceedings of the Thirteenth Annual Conference on Uncertainty in Artificial Intelligence</a:t>
            </a:r>
            <a:r>
              <a:rPr lang="en-US" dirty="0" smtClean="0"/>
              <a:t>. August 1-3, 1997, Brown University, Providence, Rhode Island, USA. Morgan Kaufman Publishers Inc, San Francisco, 1997.</a:t>
            </a:r>
          </a:p>
          <a:p>
            <a:r>
              <a:rPr lang="en-US" dirty="0" smtClean="0"/>
              <a:t> </a:t>
            </a:r>
            <a:r>
              <a:rPr lang="en-US" dirty="0" smtClean="0"/>
              <a:t>K</a:t>
            </a:r>
            <a:r>
              <a:rPr lang="en-US" dirty="0" smtClean="0"/>
              <a:t>. B. </a:t>
            </a:r>
            <a:r>
              <a:rPr lang="en-US" dirty="0" err="1" smtClean="0"/>
              <a:t>Laskey</a:t>
            </a:r>
            <a:r>
              <a:rPr lang="en-US" dirty="0" smtClean="0"/>
              <a:t> and S. M. Mahoney “Network Fragments: Representing Knowledge for Constructing Probabilistic Models”. Proceedings of Thirteenth Annual Conference on uncertainty in Artificial Intelligence. Morgan Kaufman Publishers Inc., San Francisco, 1997.</a:t>
            </a:r>
          </a:p>
          <a:p>
            <a:r>
              <a:rPr lang="en-US" dirty="0" smtClean="0"/>
              <a:t> </a:t>
            </a:r>
            <a:r>
              <a:rPr lang="en-US" dirty="0" smtClean="0"/>
              <a:t>O</a:t>
            </a:r>
            <a:r>
              <a:rPr lang="en-US" dirty="0" smtClean="0"/>
              <a:t>. </a:t>
            </a:r>
            <a:r>
              <a:rPr lang="en-US" dirty="0" err="1" smtClean="0"/>
              <a:t>Bangsø</a:t>
            </a:r>
            <a:r>
              <a:rPr lang="en-US" dirty="0" smtClean="0"/>
              <a:t> and P.-H. </a:t>
            </a:r>
            <a:r>
              <a:rPr lang="en-US" dirty="0" err="1" smtClean="0"/>
              <a:t>Wuillemin</a:t>
            </a:r>
            <a:r>
              <a:rPr lang="en-US" dirty="0" smtClean="0"/>
              <a:t>. “Top-down construction and repetitive structures representation in Bayesian networks”. Proceedings of the 13th International Florida Artificial </a:t>
            </a:r>
            <a:r>
              <a:rPr lang="en-US" dirty="0" err="1" smtClean="0"/>
              <a:t>Intelligene</a:t>
            </a:r>
            <a:r>
              <a:rPr lang="en-US" dirty="0" smtClean="0"/>
              <a:t> Research Society Conference (FLAIRS-2000), pp. 282–286, AAAI Press, 2000.</a:t>
            </a:r>
          </a:p>
          <a:p>
            <a:r>
              <a:rPr lang="en-US" dirty="0" smtClean="0"/>
              <a:t> </a:t>
            </a:r>
            <a:r>
              <a:rPr lang="en-US" dirty="0" smtClean="0"/>
              <a:t> </a:t>
            </a:r>
            <a:r>
              <a:rPr lang="en-US" dirty="0" smtClean="0"/>
              <a:t>M. Fenton, Nielsen, L. M. (2000). Building Large-Scale Bayesian </a:t>
            </a:r>
            <a:r>
              <a:rPr lang="en-US" dirty="0" err="1" smtClean="0"/>
              <a:t>Networks,</a:t>
            </a:r>
            <a:r>
              <a:rPr lang="en-US" i="1" dirty="0" err="1" smtClean="0"/>
              <a:t>The</a:t>
            </a:r>
            <a:r>
              <a:rPr lang="en-US" i="1" dirty="0" smtClean="0"/>
              <a:t> Knowledge Engineering Review </a:t>
            </a:r>
            <a:r>
              <a:rPr lang="en-US" b="1" dirty="0" smtClean="0"/>
              <a:t>15</a:t>
            </a:r>
            <a:r>
              <a:rPr lang="en-US" dirty="0" smtClean="0"/>
              <a:t>(3): 257–284.</a:t>
            </a:r>
          </a:p>
          <a:p>
            <a:r>
              <a:rPr lang="en-US" dirty="0" smtClean="0"/>
              <a:t> </a:t>
            </a:r>
            <a:r>
              <a:rPr lang="en-US" dirty="0" err="1" smtClean="0"/>
              <a:t>J.Pearl</a:t>
            </a:r>
            <a:r>
              <a:rPr lang="en-US" dirty="0" smtClean="0"/>
              <a:t> </a:t>
            </a:r>
            <a:r>
              <a:rPr lang="en-US" dirty="0" smtClean="0"/>
              <a:t>(1988). </a:t>
            </a:r>
            <a:r>
              <a:rPr lang="en-US" i="1" dirty="0" smtClean="0"/>
              <a:t>Probabilistic Reasoning in Intelligent Systems: Networks of Plausible Inference</a:t>
            </a:r>
            <a:r>
              <a:rPr lang="en-US" dirty="0" smtClean="0"/>
              <a:t>, Series in Representation and Reasoning, Morgan Kaufmann </a:t>
            </a:r>
            <a:r>
              <a:rPr lang="en-US" dirty="0" err="1" smtClean="0"/>
              <a:t>Publishers,San</a:t>
            </a:r>
            <a:r>
              <a:rPr lang="en-US" dirty="0" smtClean="0"/>
              <a:t> Mateo, CA.</a:t>
            </a:r>
          </a:p>
          <a:p>
            <a:r>
              <a:rPr lang="en-US" dirty="0" smtClean="0"/>
              <a:t> </a:t>
            </a:r>
            <a:r>
              <a:rPr lang="en-US" dirty="0" smtClean="0"/>
              <a:t>M</a:t>
            </a:r>
            <a:r>
              <a:rPr lang="en-US" dirty="0" smtClean="0"/>
              <a:t>. Julia </a:t>
            </a:r>
            <a:r>
              <a:rPr lang="en-US" dirty="0" err="1" smtClean="0"/>
              <a:t>Gallego</a:t>
            </a:r>
            <a:r>
              <a:rPr lang="en-US" dirty="0" smtClean="0"/>
              <a:t>, “Bayesian networks inference: Advanced algorithms for triangulation and partial abduction”, Ph.D. dissertation, </a:t>
            </a:r>
            <a:r>
              <a:rPr lang="en-US" dirty="0" err="1" smtClean="0"/>
              <a:t>Departamento</a:t>
            </a:r>
            <a:r>
              <a:rPr lang="en-US" dirty="0" smtClean="0"/>
              <a:t> de </a:t>
            </a:r>
            <a:r>
              <a:rPr lang="en-US" dirty="0" err="1" smtClean="0"/>
              <a:t>Sistemas</a:t>
            </a:r>
            <a:r>
              <a:rPr lang="en-US" dirty="0" smtClean="0"/>
              <a:t> </a:t>
            </a:r>
            <a:r>
              <a:rPr lang="en-US" dirty="0" err="1" smtClean="0"/>
              <a:t>Inform´aticos</a:t>
            </a:r>
            <a:r>
              <a:rPr lang="en-US" dirty="0" smtClean="0"/>
              <a:t>, University of </a:t>
            </a:r>
            <a:r>
              <a:rPr lang="en-US" dirty="0" err="1" smtClean="0"/>
              <a:t>Castilla</a:t>
            </a:r>
            <a:r>
              <a:rPr lang="en-US" dirty="0" smtClean="0"/>
              <a:t> - La Mancha (UCLM), 2005</a:t>
            </a:r>
          </a:p>
          <a:p>
            <a:r>
              <a:rPr lang="en-US" dirty="0" smtClean="0"/>
              <a:t> </a:t>
            </a:r>
            <a:r>
              <a:rPr lang="en-US" dirty="0" smtClean="0"/>
              <a:t>U.B</a:t>
            </a:r>
            <a:r>
              <a:rPr lang="en-US" dirty="0" smtClean="0"/>
              <a:t>. </a:t>
            </a:r>
            <a:r>
              <a:rPr lang="en-US" dirty="0" err="1" smtClean="0"/>
              <a:t>Kjaerulff</a:t>
            </a:r>
            <a:r>
              <a:rPr lang="en-US" dirty="0" smtClean="0"/>
              <a:t>, A.L. Madsen, “Bayesian Networks and Influence Diagrams : A Guide to Construction and Analysis”, Springer 2008 ,pp. 91-98</a:t>
            </a:r>
          </a:p>
          <a:p>
            <a:r>
              <a:rPr lang="en-US" dirty="0" smtClean="0"/>
              <a:t> </a:t>
            </a:r>
            <a:r>
              <a:rPr lang="en-US" dirty="0" err="1" smtClean="0"/>
              <a:t>F.V.Jensen</a:t>
            </a:r>
            <a:r>
              <a:rPr lang="en-US" dirty="0" smtClean="0"/>
              <a:t> </a:t>
            </a:r>
            <a:r>
              <a:rPr lang="en-US" dirty="0" smtClean="0"/>
              <a:t>, </a:t>
            </a:r>
            <a:r>
              <a:rPr lang="en-US" dirty="0" err="1" smtClean="0"/>
              <a:t>T.D.Nelson</a:t>
            </a:r>
            <a:r>
              <a:rPr lang="en-US" dirty="0" smtClean="0"/>
              <a:t> “Bayesian Networks and Decision Graphs ”,vol. 2, Springer 2007, pp.84-91 </a:t>
            </a:r>
          </a:p>
          <a:p>
            <a:r>
              <a:rPr lang="en-US" dirty="0" smtClean="0"/>
              <a:t> </a:t>
            </a:r>
            <a:r>
              <a:rPr lang="en-US" dirty="0" err="1" smtClean="0"/>
              <a:t>Hugin</a:t>
            </a:r>
            <a:r>
              <a:rPr lang="en-US" dirty="0" smtClean="0"/>
              <a:t> </a:t>
            </a:r>
            <a:r>
              <a:rPr lang="en-US" dirty="0" smtClean="0"/>
              <a:t>Tutorial, </a:t>
            </a:r>
            <a:r>
              <a:rPr lang="en-US" u="sng" dirty="0" smtClean="0">
                <a:hlinkClick r:id="rId2"/>
              </a:rPr>
              <a:t>www.hugin.com/developer/tutorials/OOBN</a:t>
            </a:r>
            <a:endParaRPr lang="en-US" dirty="0" smtClean="0"/>
          </a:p>
          <a:p>
            <a:r>
              <a:rPr lang="en-US" dirty="0" smtClean="0"/>
              <a:t> </a:t>
            </a:r>
            <a:r>
              <a:rPr lang="en-US" dirty="0" smtClean="0"/>
              <a:t> </a:t>
            </a:r>
            <a:r>
              <a:rPr lang="en-US" dirty="0" err="1" smtClean="0"/>
              <a:t>H.Simon,"The</a:t>
            </a:r>
            <a:r>
              <a:rPr lang="en-US" dirty="0" smtClean="0"/>
              <a:t> Architecture of Complexity", </a:t>
            </a:r>
            <a:r>
              <a:rPr lang="en-US" i="1" dirty="0" smtClean="0"/>
              <a:t>Proceedings of American Philosophical Association</a:t>
            </a:r>
            <a:r>
              <a:rPr lang="en-US" dirty="0" smtClean="0"/>
              <a:t>, </a:t>
            </a:r>
            <a:r>
              <a:rPr lang="en-US" dirty="0" smtClean="0"/>
              <a:t>1962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Scaling up</a:t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Our goal is to scale BNs to more complex domains</a:t>
            </a:r>
          </a:p>
          <a:p>
            <a:r>
              <a:rPr lang="en-US" b="1" dirty="0" smtClean="0"/>
              <a:t>Large-scale diagnosis. </a:t>
            </a:r>
          </a:p>
          <a:p>
            <a:r>
              <a:rPr lang="en-US" b="1" dirty="0" smtClean="0"/>
              <a:t>Monitor complex processes: </a:t>
            </a:r>
          </a:p>
          <a:p>
            <a:pPr lvl="1"/>
            <a:r>
              <a:rPr lang="en-US" dirty="0" smtClean="0"/>
              <a:t>highway traffic; </a:t>
            </a:r>
          </a:p>
          <a:p>
            <a:pPr lvl="1"/>
            <a:r>
              <a:rPr lang="en-US" dirty="0" smtClean="0"/>
              <a:t>military situation assessment. </a:t>
            </a:r>
          </a:p>
          <a:p>
            <a:r>
              <a:rPr lang="en-US" b="1" dirty="0" smtClean="0"/>
              <a:t>Control intelligent agents in complex environments: </a:t>
            </a:r>
          </a:p>
          <a:p>
            <a:pPr lvl="1"/>
            <a:r>
              <a:rPr lang="en-US" dirty="0" smtClean="0"/>
              <a:t>Smart robot; </a:t>
            </a:r>
          </a:p>
          <a:p>
            <a:pPr lvl="1"/>
            <a:r>
              <a:rPr lang="en-US" dirty="0" smtClean="0"/>
              <a:t>intelligent building.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Problem : Knowledge Engineering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676400"/>
            <a:ext cx="7498080" cy="4800600"/>
          </a:xfrm>
        </p:spPr>
        <p:txBody>
          <a:bodyPr>
            <a:normAutofit/>
          </a:bodyPr>
          <a:lstStyle/>
          <a:p>
            <a:r>
              <a:rPr lang="en-US" dirty="0" smtClean="0"/>
              <a:t>M</a:t>
            </a:r>
            <a:r>
              <a:rPr lang="en-US" dirty="0" smtClean="0"/>
              <a:t>ain reuse mechanism: cut &amp; paste</a:t>
            </a:r>
          </a:p>
          <a:p>
            <a:endParaRPr lang="en-US" dirty="0" smtClean="0"/>
          </a:p>
          <a:p>
            <a:r>
              <a:rPr lang="en-US" dirty="0" smtClean="0"/>
              <a:t>How is the model updated?</a:t>
            </a:r>
          </a:p>
          <a:p>
            <a:endParaRPr lang="en-US" dirty="0" smtClean="0"/>
          </a:p>
          <a:p>
            <a:r>
              <a:rPr lang="en-US" dirty="0" smtClean="0"/>
              <a:t>How do we construct large BNs?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Problem: BN Inference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BN Inference can be exponential</a:t>
            </a:r>
          </a:p>
          <a:p>
            <a:r>
              <a:rPr lang="en-US" b="1" dirty="0" smtClean="0"/>
              <a:t>Inference complexity depends on subtle properties of BN structure.</a:t>
            </a:r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b="1" dirty="0" smtClean="0"/>
              <a:t>=&gt;Will a large BN support efficient inference?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Approach 1: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Proposed by </a:t>
            </a:r>
            <a:r>
              <a:rPr lang="en-US" dirty="0" err="1" smtClean="0"/>
              <a:t>Laskey</a:t>
            </a:r>
            <a:r>
              <a:rPr lang="en-US" dirty="0" smtClean="0"/>
              <a:t> Network fragments</a:t>
            </a:r>
          </a:p>
          <a:p>
            <a:endParaRPr lang="en-US" dirty="0" smtClean="0"/>
          </a:p>
          <a:p>
            <a:r>
              <a:rPr lang="en-US" dirty="0" smtClean="0"/>
              <a:t>A </a:t>
            </a:r>
            <a:r>
              <a:rPr lang="en-US" dirty="0" smtClean="0"/>
              <a:t>Network fragment is basically a set of related variable together with knowledge about the probabilistic relationships among the variables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Two </a:t>
            </a:r>
            <a:r>
              <a:rPr lang="en-US" dirty="0" smtClean="0"/>
              <a:t>types of object were identified </a:t>
            </a:r>
            <a:r>
              <a:rPr lang="en-US" b="1" dirty="0" smtClean="0"/>
              <a:t>Input</a:t>
            </a:r>
            <a:r>
              <a:rPr lang="en-US" dirty="0" smtClean="0"/>
              <a:t> and </a:t>
            </a:r>
            <a:r>
              <a:rPr lang="en-US" b="1" dirty="0" smtClean="0"/>
              <a:t>Result</a:t>
            </a:r>
            <a:r>
              <a:rPr lang="en-US" dirty="0" smtClean="0"/>
              <a:t> fragments. Input fragments are composed together to form a result fragment. To join input fragments together an </a:t>
            </a:r>
            <a:r>
              <a:rPr lang="en-US" b="1" i="1" dirty="0" smtClean="0"/>
              <a:t>influence combination</a:t>
            </a:r>
            <a:r>
              <a:rPr lang="en-US" i="1" dirty="0" smtClean="0"/>
              <a:t> </a:t>
            </a:r>
            <a:r>
              <a:rPr lang="en-US" b="1" i="1" dirty="0" smtClean="0"/>
              <a:t>rule</a:t>
            </a:r>
            <a:r>
              <a:rPr lang="en-US" i="1" dirty="0" smtClean="0"/>
              <a:t> </a:t>
            </a:r>
            <a:r>
              <a:rPr lang="en-US" dirty="0" smtClean="0"/>
              <a:t>is needed to compute local probability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0"/>
            <a:ext cx="7620000" cy="19812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Exploit structure!</a:t>
            </a:r>
            <a:br>
              <a:rPr lang="en-US" b="1" dirty="0" smtClean="0"/>
            </a:br>
            <a:r>
              <a:rPr lang="en-US" dirty="0" smtClean="0"/>
              <a:t>The architecture of complexity </a:t>
            </a:r>
            <a:br>
              <a:rPr lang="en-US" dirty="0" smtClean="0"/>
            </a:br>
            <a:r>
              <a:rPr lang="en-US" dirty="0" smtClean="0"/>
              <a:t>[Herbert Simon, 1962]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2133600"/>
            <a:ext cx="7543800" cy="3992563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 smtClean="0"/>
              <a:t>many complex systems have a nearly decomposable, hierarchic structure. </a:t>
            </a:r>
          </a:p>
          <a:p>
            <a:r>
              <a:rPr lang="en-US" b="1" dirty="0" smtClean="0"/>
              <a:t>Hierarchic systems are usually composed of only a few different kinds of subsystems. </a:t>
            </a:r>
          </a:p>
          <a:p>
            <a:r>
              <a:rPr lang="en-US" b="1" dirty="0" smtClean="0"/>
              <a:t>By appropriate “recoding”, the redundancy that is present but unobvious in the structure of a complex system can often be made patent.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goal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Our goal is a more expressive representation language  with</a:t>
            </a:r>
          </a:p>
          <a:p>
            <a:pPr lvl="1"/>
            <a:r>
              <a:rPr lang="en-US" b="1" dirty="0" smtClean="0"/>
              <a:t>rigorous probabilistic semantics; </a:t>
            </a:r>
          </a:p>
          <a:p>
            <a:pPr lvl="1"/>
            <a:r>
              <a:rPr lang="en-US" b="1" dirty="0" smtClean="0"/>
              <a:t>model-based; </a:t>
            </a:r>
          </a:p>
          <a:p>
            <a:pPr lvl="1"/>
            <a:r>
              <a:rPr lang="en-US" b="1" dirty="0" smtClean="0"/>
              <a:t>supports hierarchical structure &amp; redundancy; </a:t>
            </a:r>
          </a:p>
          <a:p>
            <a:pPr lvl="1"/>
            <a:r>
              <a:rPr lang="en-US" b="1" dirty="0" smtClean="0"/>
              <a:t>exploits structure for effective inference! 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Object-Oriented Bayesian Network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dirty="0" smtClean="0"/>
              <a:t>• </a:t>
            </a:r>
            <a:r>
              <a:rPr lang="en-US" b="1" dirty="0"/>
              <a:t>Classes represent types of object</a:t>
            </a:r>
          </a:p>
          <a:p>
            <a:pPr lvl="1">
              <a:buNone/>
            </a:pPr>
            <a:r>
              <a:rPr lang="en-US" dirty="0"/>
              <a:t>– </a:t>
            </a:r>
            <a:r>
              <a:rPr lang="en-US" b="1" dirty="0"/>
              <a:t>Attributes for a class are represented as OOBN nodes</a:t>
            </a:r>
          </a:p>
          <a:p>
            <a:pPr lvl="1">
              <a:buNone/>
            </a:pPr>
            <a:r>
              <a:rPr lang="en-US" dirty="0"/>
              <a:t>– </a:t>
            </a:r>
            <a:r>
              <a:rPr lang="en-US" b="1" i="1" dirty="0"/>
              <a:t>Input nodes refer to instances of another class</a:t>
            </a:r>
          </a:p>
          <a:p>
            <a:pPr lvl="1">
              <a:buNone/>
            </a:pPr>
            <a:r>
              <a:rPr lang="en-US" dirty="0"/>
              <a:t>– </a:t>
            </a:r>
            <a:r>
              <a:rPr lang="en-US" b="1" i="1" dirty="0"/>
              <a:t>Output nodes can be referred to by other classes</a:t>
            </a:r>
          </a:p>
          <a:p>
            <a:pPr lvl="1">
              <a:buNone/>
            </a:pPr>
            <a:r>
              <a:rPr lang="en-US" dirty="0"/>
              <a:t>– </a:t>
            </a:r>
            <a:r>
              <a:rPr lang="en-US" b="1" i="1" dirty="0"/>
              <a:t>Encapsulated nodes are private</a:t>
            </a:r>
          </a:p>
          <a:p>
            <a:pPr lvl="2">
              <a:buNone/>
            </a:pPr>
            <a:r>
              <a:rPr lang="en-US" dirty="0"/>
              <a:t>» </a:t>
            </a:r>
            <a:r>
              <a:rPr lang="en-US" b="1" dirty="0"/>
              <a:t>Conditionally independent of other objects given input and output</a:t>
            </a:r>
          </a:p>
          <a:p>
            <a:pPr lvl="2">
              <a:buNone/>
            </a:pPr>
            <a:r>
              <a:rPr lang="en-US" b="1" dirty="0"/>
              <a:t>nodes</a:t>
            </a:r>
          </a:p>
          <a:p>
            <a:pPr>
              <a:buNone/>
            </a:pPr>
            <a:r>
              <a:rPr lang="en-US" dirty="0"/>
              <a:t>• </a:t>
            </a:r>
            <a:r>
              <a:rPr lang="en-US" b="1" dirty="0"/>
              <a:t>Classes may have subclasses</a:t>
            </a:r>
          </a:p>
          <a:p>
            <a:pPr lvl="1">
              <a:buNone/>
            </a:pPr>
            <a:r>
              <a:rPr lang="en-US" dirty="0"/>
              <a:t>– </a:t>
            </a:r>
            <a:r>
              <a:rPr lang="en-US" b="1" dirty="0"/>
              <a:t>Subclass inherits attributes from </a:t>
            </a:r>
            <a:r>
              <a:rPr lang="en-US" b="1" dirty="0" err="1"/>
              <a:t>superclass</a:t>
            </a:r>
            <a:endParaRPr lang="en-US" b="1" dirty="0"/>
          </a:p>
          <a:p>
            <a:pPr lvl="1">
              <a:buNone/>
            </a:pPr>
            <a:r>
              <a:rPr lang="en-US" dirty="0"/>
              <a:t>– </a:t>
            </a:r>
            <a:r>
              <a:rPr lang="en-US" b="1" dirty="0"/>
              <a:t>Subclass may have additional attributes not in </a:t>
            </a:r>
            <a:r>
              <a:rPr lang="en-US" b="1" dirty="0" err="1"/>
              <a:t>superclass</a:t>
            </a:r>
            <a:endParaRPr lang="en-US" b="1" dirty="0"/>
          </a:p>
          <a:p>
            <a:pPr>
              <a:buNone/>
            </a:pPr>
            <a:r>
              <a:rPr lang="en-US" dirty="0"/>
              <a:t>• </a:t>
            </a:r>
            <a:r>
              <a:rPr lang="en-US" b="1" dirty="0"/>
              <a:t>Classes may be </a:t>
            </a:r>
            <a:r>
              <a:rPr lang="en-US" b="1" i="1" dirty="0"/>
              <a:t>instantiated</a:t>
            </a:r>
          </a:p>
          <a:p>
            <a:pPr lvl="1">
              <a:buNone/>
            </a:pPr>
            <a:r>
              <a:rPr lang="en-US" dirty="0"/>
              <a:t>– </a:t>
            </a:r>
            <a:r>
              <a:rPr lang="en-US" b="1" dirty="0"/>
              <a:t>Instances represent particular members of the class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477</TotalTime>
  <Words>830</Words>
  <Application>Microsoft Office PowerPoint</Application>
  <PresentationFormat>On-screen Show (4:3)</PresentationFormat>
  <Paragraphs>126</Paragraphs>
  <Slides>23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Solstice</vt:lpstr>
      <vt:lpstr>Object- Oriented Bayesian Networks : An Overview</vt:lpstr>
      <vt:lpstr>Limitations of BN</vt:lpstr>
      <vt:lpstr>Scaling up </vt:lpstr>
      <vt:lpstr>Problem : Knowledge Engineering</vt:lpstr>
      <vt:lpstr>Problem: BN Inference</vt:lpstr>
      <vt:lpstr>Approach 1:</vt:lpstr>
      <vt:lpstr>Exploit structure! The architecture of complexity  [Herbert Simon, 1962]</vt:lpstr>
      <vt:lpstr>Our goal ?</vt:lpstr>
      <vt:lpstr>Object-Oriented Bayesian Network</vt:lpstr>
      <vt:lpstr>Example</vt:lpstr>
      <vt:lpstr>Slide 11</vt:lpstr>
      <vt:lpstr>OOBN</vt:lpstr>
      <vt:lpstr>Inter Object Interaction</vt:lpstr>
      <vt:lpstr>Imports and Exports / Inputs and Output Variables</vt:lpstr>
      <vt:lpstr>Semantics</vt:lpstr>
      <vt:lpstr>Old Mac Donald Case Study</vt:lpstr>
      <vt:lpstr>Sub Classing and Inheritance</vt:lpstr>
      <vt:lpstr>Slide 18</vt:lpstr>
      <vt:lpstr>Slide 19</vt:lpstr>
      <vt:lpstr>OOBN Inference</vt:lpstr>
      <vt:lpstr>Approaches to Inferencing</vt:lpstr>
      <vt:lpstr>Conclusion</vt:lpstr>
      <vt:lpstr>References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Object- Oriented Bayesian Networks : An Overview</dc:title>
  <dc:creator>maham</dc:creator>
  <cp:lastModifiedBy>maham</cp:lastModifiedBy>
  <cp:revision>77</cp:revision>
  <dcterms:created xsi:type="dcterms:W3CDTF">2009-10-31T05:06:34Z</dcterms:created>
  <dcterms:modified xsi:type="dcterms:W3CDTF">2009-10-31T13:04:16Z</dcterms:modified>
</cp:coreProperties>
</file>